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0C561-336F-4FA6-B9BB-7C7490DFE24A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CB08-34E3-48A9-9E4E-59BACDB57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0C561-336F-4FA6-B9BB-7C7490DFE24A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CB08-34E3-48A9-9E4E-59BACDB57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0C561-336F-4FA6-B9BB-7C7490DFE24A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CB08-34E3-48A9-9E4E-59BACDB57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0C561-336F-4FA6-B9BB-7C7490DFE24A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CB08-34E3-48A9-9E4E-59BACDB57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0C561-336F-4FA6-B9BB-7C7490DFE24A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CB08-34E3-48A9-9E4E-59BACDB57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0C561-336F-4FA6-B9BB-7C7490DFE24A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CB08-34E3-48A9-9E4E-59BACDB57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0C561-336F-4FA6-B9BB-7C7490DFE24A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CB08-34E3-48A9-9E4E-59BACDB57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0C561-336F-4FA6-B9BB-7C7490DFE24A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CB08-34E3-48A9-9E4E-59BACDB57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0C561-336F-4FA6-B9BB-7C7490DFE24A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CB08-34E3-48A9-9E4E-59BACDB57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0C561-336F-4FA6-B9BB-7C7490DFE24A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CB08-34E3-48A9-9E4E-59BACDB57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0C561-336F-4FA6-B9BB-7C7490DFE24A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CB08-34E3-48A9-9E4E-59BACDB57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0C561-336F-4FA6-B9BB-7C7490DFE24A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9CB08-34E3-48A9-9E4E-59BACDB57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715000" y="4724400"/>
            <a:ext cx="2743200" cy="14478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Communities</a:t>
            </a:r>
          </a:p>
          <a:p>
            <a:pPr algn="ctr"/>
            <a:r>
              <a:rPr lang="en-US" dirty="0" smtClean="0"/>
              <a:t>Where are Communities?</a:t>
            </a:r>
          </a:p>
        </p:txBody>
      </p:sp>
      <p:sp>
        <p:nvSpPr>
          <p:cNvPr id="8" name="Rectangle 7"/>
          <p:cNvSpPr/>
          <p:nvPr/>
        </p:nvSpPr>
        <p:spPr>
          <a:xfrm>
            <a:off x="6324600" y="533400"/>
            <a:ext cx="18288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Why do communities start and grow in certain places?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828800" y="3810000"/>
            <a:ext cx="152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What is your </a:t>
            </a:r>
            <a:r>
              <a:rPr lang="en-US" dirty="0"/>
              <a:t>c</a:t>
            </a:r>
            <a:r>
              <a:rPr lang="en-US" dirty="0" smtClean="0"/>
              <a:t>ommunity’s </a:t>
            </a:r>
            <a:r>
              <a:rPr lang="en-US" dirty="0"/>
              <a:t>e</a:t>
            </a:r>
            <a:r>
              <a:rPr lang="en-US" dirty="0" smtClean="0"/>
              <a:t>nvironment?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572000" y="3124200"/>
            <a:ext cx="9906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Mountain Community</a:t>
            </a:r>
            <a:endParaRPr lang="en-US" sz="800" dirty="0"/>
          </a:p>
        </p:txBody>
      </p:sp>
      <p:sp>
        <p:nvSpPr>
          <p:cNvPr id="16" name="Rectangle 15"/>
          <p:cNvSpPr/>
          <p:nvPr/>
        </p:nvSpPr>
        <p:spPr>
          <a:xfrm>
            <a:off x="685800" y="4343400"/>
            <a:ext cx="6858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Regions</a:t>
            </a:r>
            <a:endParaRPr lang="en-US" sz="900" dirty="0"/>
          </a:p>
        </p:txBody>
      </p:sp>
      <p:sp>
        <p:nvSpPr>
          <p:cNvPr id="17" name="Rectangle 16"/>
          <p:cNvSpPr/>
          <p:nvPr/>
        </p:nvSpPr>
        <p:spPr>
          <a:xfrm>
            <a:off x="1447800" y="3200400"/>
            <a:ext cx="6858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Climate</a:t>
            </a:r>
            <a:endParaRPr lang="en-US" sz="900" dirty="0"/>
          </a:p>
        </p:txBody>
      </p:sp>
      <p:sp>
        <p:nvSpPr>
          <p:cNvPr id="18" name="Rectangle 17"/>
          <p:cNvSpPr/>
          <p:nvPr/>
        </p:nvSpPr>
        <p:spPr>
          <a:xfrm>
            <a:off x="3048000" y="2514600"/>
            <a:ext cx="6858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Landforms</a:t>
            </a:r>
            <a:endParaRPr lang="en-US" sz="900" dirty="0"/>
          </a:p>
        </p:txBody>
      </p:sp>
      <p:sp>
        <p:nvSpPr>
          <p:cNvPr id="20" name="Rectangle 19"/>
          <p:cNvSpPr/>
          <p:nvPr/>
        </p:nvSpPr>
        <p:spPr>
          <a:xfrm>
            <a:off x="762000" y="4800600"/>
            <a:ext cx="60960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West</a:t>
            </a:r>
            <a:endParaRPr lang="en-US" sz="800" dirty="0"/>
          </a:p>
        </p:txBody>
      </p:sp>
      <p:sp>
        <p:nvSpPr>
          <p:cNvPr id="21" name="Rectangle 20"/>
          <p:cNvSpPr/>
          <p:nvPr/>
        </p:nvSpPr>
        <p:spPr>
          <a:xfrm>
            <a:off x="762000" y="6248400"/>
            <a:ext cx="60960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S</a:t>
            </a:r>
            <a:r>
              <a:rPr lang="en-US" sz="700" dirty="0" smtClean="0"/>
              <a:t>outhwest</a:t>
            </a:r>
            <a:endParaRPr lang="en-US" sz="700" dirty="0"/>
          </a:p>
        </p:txBody>
      </p:sp>
      <p:sp>
        <p:nvSpPr>
          <p:cNvPr id="22" name="Rectangle 21"/>
          <p:cNvSpPr/>
          <p:nvPr/>
        </p:nvSpPr>
        <p:spPr>
          <a:xfrm>
            <a:off x="762000" y="5867400"/>
            <a:ext cx="60960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Southeast</a:t>
            </a:r>
            <a:endParaRPr lang="en-US" sz="800" dirty="0"/>
          </a:p>
        </p:txBody>
      </p:sp>
      <p:sp>
        <p:nvSpPr>
          <p:cNvPr id="23" name="Rectangle 22"/>
          <p:cNvSpPr/>
          <p:nvPr/>
        </p:nvSpPr>
        <p:spPr>
          <a:xfrm>
            <a:off x="762000" y="5486400"/>
            <a:ext cx="60960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Northeast</a:t>
            </a:r>
            <a:endParaRPr lang="en-US" sz="800" dirty="0"/>
          </a:p>
        </p:txBody>
      </p:sp>
      <p:sp>
        <p:nvSpPr>
          <p:cNvPr id="24" name="Rectangle 23"/>
          <p:cNvSpPr/>
          <p:nvPr/>
        </p:nvSpPr>
        <p:spPr>
          <a:xfrm>
            <a:off x="762000" y="5181600"/>
            <a:ext cx="60960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Midwest</a:t>
            </a:r>
            <a:endParaRPr lang="en-US" sz="900" dirty="0"/>
          </a:p>
        </p:txBody>
      </p:sp>
      <p:sp>
        <p:nvSpPr>
          <p:cNvPr id="34" name="Rectangle 33"/>
          <p:cNvSpPr/>
          <p:nvPr/>
        </p:nvSpPr>
        <p:spPr>
          <a:xfrm>
            <a:off x="6400800" y="2133600"/>
            <a:ext cx="6858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Resources</a:t>
            </a:r>
            <a:endParaRPr lang="en-US" sz="800" dirty="0"/>
          </a:p>
        </p:txBody>
      </p:sp>
      <p:sp>
        <p:nvSpPr>
          <p:cNvPr id="35" name="Rectangle 34"/>
          <p:cNvSpPr/>
          <p:nvPr/>
        </p:nvSpPr>
        <p:spPr>
          <a:xfrm>
            <a:off x="1371600" y="2362200"/>
            <a:ext cx="68580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Elevation</a:t>
            </a:r>
            <a:endParaRPr lang="en-US" sz="800" dirty="0"/>
          </a:p>
        </p:txBody>
      </p:sp>
      <p:sp>
        <p:nvSpPr>
          <p:cNvPr id="36" name="Rectangle 35"/>
          <p:cNvSpPr/>
          <p:nvPr/>
        </p:nvSpPr>
        <p:spPr>
          <a:xfrm>
            <a:off x="2209800" y="1981200"/>
            <a:ext cx="76200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Location</a:t>
            </a:r>
            <a:endParaRPr lang="en-US" sz="800" dirty="0"/>
          </a:p>
        </p:txBody>
      </p:sp>
      <p:sp>
        <p:nvSpPr>
          <p:cNvPr id="37" name="Rectangle 36"/>
          <p:cNvSpPr/>
          <p:nvPr/>
        </p:nvSpPr>
        <p:spPr>
          <a:xfrm>
            <a:off x="838200" y="2743200"/>
            <a:ext cx="76200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Adaptations</a:t>
            </a:r>
            <a:endParaRPr lang="en-US" sz="800" dirty="0"/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2438400" y="24384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152400" y="2209800"/>
            <a:ext cx="7620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Architecture</a:t>
            </a:r>
            <a:endParaRPr lang="en-US" sz="800" dirty="0"/>
          </a:p>
        </p:txBody>
      </p:sp>
      <p:sp>
        <p:nvSpPr>
          <p:cNvPr id="77" name="Rectangle 76"/>
          <p:cNvSpPr/>
          <p:nvPr/>
        </p:nvSpPr>
        <p:spPr>
          <a:xfrm>
            <a:off x="1143000" y="1524000"/>
            <a:ext cx="838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Transportation</a:t>
            </a:r>
            <a:endParaRPr lang="en-US" sz="800" dirty="0"/>
          </a:p>
        </p:txBody>
      </p:sp>
      <p:cxnSp>
        <p:nvCxnSpPr>
          <p:cNvPr id="87" name="Straight Arrow Connector 86"/>
          <p:cNvCxnSpPr>
            <a:stCxn id="9" idx="1"/>
            <a:endCxn id="16" idx="3"/>
          </p:cNvCxnSpPr>
          <p:nvPr/>
        </p:nvCxnSpPr>
        <p:spPr>
          <a:xfrm flipH="1">
            <a:off x="1371600" y="4305300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 flipV="1">
            <a:off x="2057400" y="3505200"/>
            <a:ext cx="381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2895600" y="2819400"/>
            <a:ext cx="4572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H="1">
            <a:off x="6553200" y="1752600"/>
            <a:ext cx="304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stCxn id="8" idx="1"/>
          </p:cNvCxnSpPr>
          <p:nvPr/>
        </p:nvCxnSpPr>
        <p:spPr>
          <a:xfrm flipH="1">
            <a:off x="3810000" y="1143000"/>
            <a:ext cx="25146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8" idx="1"/>
          </p:cNvCxnSpPr>
          <p:nvPr/>
        </p:nvCxnSpPr>
        <p:spPr>
          <a:xfrm flipH="1">
            <a:off x="3048000" y="1143000"/>
            <a:ext cx="32766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17" idx="0"/>
          </p:cNvCxnSpPr>
          <p:nvPr/>
        </p:nvCxnSpPr>
        <p:spPr>
          <a:xfrm flipH="1" flipV="1">
            <a:off x="1371600" y="3048000"/>
            <a:ext cx="4191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stCxn id="17" idx="0"/>
          </p:cNvCxnSpPr>
          <p:nvPr/>
        </p:nvCxnSpPr>
        <p:spPr>
          <a:xfrm flipV="1">
            <a:off x="1790700" y="2667000"/>
            <a:ext cx="381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stCxn id="17" idx="0"/>
          </p:cNvCxnSpPr>
          <p:nvPr/>
        </p:nvCxnSpPr>
        <p:spPr>
          <a:xfrm flipV="1">
            <a:off x="1790700" y="2286000"/>
            <a:ext cx="6477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stCxn id="35" idx="0"/>
          </p:cNvCxnSpPr>
          <p:nvPr/>
        </p:nvCxnSpPr>
        <p:spPr>
          <a:xfrm flipH="1" flipV="1">
            <a:off x="1524000" y="1828800"/>
            <a:ext cx="1905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flipH="1" flipV="1">
            <a:off x="762000" y="251460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37" idx="0"/>
          </p:cNvCxnSpPr>
          <p:nvPr/>
        </p:nvCxnSpPr>
        <p:spPr>
          <a:xfrm flipV="1">
            <a:off x="1219200" y="1828800"/>
            <a:ext cx="762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/>
          <p:cNvSpPr/>
          <p:nvPr/>
        </p:nvSpPr>
        <p:spPr>
          <a:xfrm>
            <a:off x="4419600" y="3810000"/>
            <a:ext cx="9906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Water Community</a:t>
            </a:r>
            <a:endParaRPr lang="en-US" sz="800" dirty="0"/>
          </a:p>
        </p:txBody>
      </p:sp>
      <p:sp>
        <p:nvSpPr>
          <p:cNvPr id="125" name="Rectangle 124"/>
          <p:cNvSpPr/>
          <p:nvPr/>
        </p:nvSpPr>
        <p:spPr>
          <a:xfrm>
            <a:off x="4724400" y="4419600"/>
            <a:ext cx="9906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Crossroads Community</a:t>
            </a:r>
            <a:endParaRPr lang="en-US" sz="800" dirty="0"/>
          </a:p>
        </p:txBody>
      </p:sp>
      <p:cxnSp>
        <p:nvCxnSpPr>
          <p:cNvPr id="128" name="Straight Arrow Connector 127"/>
          <p:cNvCxnSpPr/>
          <p:nvPr/>
        </p:nvCxnSpPr>
        <p:spPr>
          <a:xfrm flipV="1">
            <a:off x="3352800" y="3276600"/>
            <a:ext cx="1143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stCxn id="9" idx="3"/>
          </p:cNvCxnSpPr>
          <p:nvPr/>
        </p:nvCxnSpPr>
        <p:spPr>
          <a:xfrm flipV="1">
            <a:off x="3352800" y="3886200"/>
            <a:ext cx="990600" cy="419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>
            <a:off x="3352800" y="45720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>
            <a:stCxn id="4" idx="2"/>
          </p:cNvCxnSpPr>
          <p:nvPr/>
        </p:nvCxnSpPr>
        <p:spPr>
          <a:xfrm flipH="1" flipV="1">
            <a:off x="2971800" y="4876800"/>
            <a:ext cx="2743200" cy="571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 flipV="1">
            <a:off x="6858000" y="1828800"/>
            <a:ext cx="914400" cy="2895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Rectangle 142"/>
          <p:cNvSpPr/>
          <p:nvPr/>
        </p:nvSpPr>
        <p:spPr>
          <a:xfrm>
            <a:off x="1219200" y="152400"/>
            <a:ext cx="2286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are historical events related to the settlement of a community?</a:t>
            </a:r>
            <a:endParaRPr lang="en-US" dirty="0"/>
          </a:p>
        </p:txBody>
      </p:sp>
      <p:sp>
        <p:nvSpPr>
          <p:cNvPr id="149" name="Rectangle 148"/>
          <p:cNvSpPr/>
          <p:nvPr/>
        </p:nvSpPr>
        <p:spPr>
          <a:xfrm>
            <a:off x="4038600" y="457200"/>
            <a:ext cx="914400" cy="3048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Inventors</a:t>
            </a:r>
            <a:endParaRPr lang="en-US" sz="800" dirty="0"/>
          </a:p>
        </p:txBody>
      </p:sp>
      <p:sp>
        <p:nvSpPr>
          <p:cNvPr id="150" name="Rectangle 149"/>
          <p:cNvSpPr/>
          <p:nvPr/>
        </p:nvSpPr>
        <p:spPr>
          <a:xfrm>
            <a:off x="3352800" y="1371600"/>
            <a:ext cx="914400" cy="3048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Founders</a:t>
            </a:r>
            <a:endParaRPr lang="en-US" sz="800" dirty="0"/>
          </a:p>
        </p:txBody>
      </p:sp>
      <p:cxnSp>
        <p:nvCxnSpPr>
          <p:cNvPr id="152" name="Straight Arrow Connector 151"/>
          <p:cNvCxnSpPr>
            <a:endCxn id="77" idx="0"/>
          </p:cNvCxnSpPr>
          <p:nvPr/>
        </p:nvCxnSpPr>
        <p:spPr>
          <a:xfrm flipH="1">
            <a:off x="1562100" y="1219200"/>
            <a:ext cx="1905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>
            <a:stCxn id="143" idx="2"/>
          </p:cNvCxnSpPr>
          <p:nvPr/>
        </p:nvCxnSpPr>
        <p:spPr>
          <a:xfrm>
            <a:off x="2362200" y="1295400"/>
            <a:ext cx="9144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43" idx="3"/>
          </p:cNvCxnSpPr>
          <p:nvPr/>
        </p:nvCxnSpPr>
        <p:spPr>
          <a:xfrm flipV="1">
            <a:off x="3505200" y="609600"/>
            <a:ext cx="457200" cy="114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/>
          <p:nvPr/>
        </p:nvCxnSpPr>
        <p:spPr>
          <a:xfrm flipH="1">
            <a:off x="5029200" y="1752600"/>
            <a:ext cx="129540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/>
          <p:nvPr/>
        </p:nvCxnSpPr>
        <p:spPr>
          <a:xfrm flipH="1">
            <a:off x="5410200" y="1752600"/>
            <a:ext cx="914400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 flipH="1">
            <a:off x="5562600" y="1752600"/>
            <a:ext cx="838200" cy="2590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rizontal Scroll 3"/>
          <p:cNvSpPr/>
          <p:nvPr/>
        </p:nvSpPr>
        <p:spPr>
          <a:xfrm>
            <a:off x="3352800" y="3048000"/>
            <a:ext cx="2286000" cy="914400"/>
          </a:xfrm>
          <a:prstGeom prst="horizontalScrol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effectLst>
                  <a:glow rad="101600">
                    <a:schemeClr val="accent6">
                      <a:lumMod val="75000"/>
                      <a:alpha val="60000"/>
                    </a:schemeClr>
                  </a:glow>
                </a:effectLst>
              </a:rPr>
              <a:t>Communities</a:t>
            </a:r>
            <a:endParaRPr lang="en-US" dirty="0">
              <a:effectLst>
                <a:glow rad="101600">
                  <a:schemeClr val="accent6">
                    <a:lumMod val="75000"/>
                    <a:alpha val="60000"/>
                  </a:schemeClr>
                </a:glow>
              </a:effectLst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228600" y="533400"/>
            <a:ext cx="2590800" cy="12954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en-US" sz="1000" dirty="0" smtClean="0"/>
              <a:t> Reading maps</a:t>
            </a:r>
          </a:p>
          <a:p>
            <a:pPr>
              <a:buFont typeface="Wingdings" pitchFamily="2" charset="2"/>
              <a:buChar char="v"/>
            </a:pPr>
            <a:r>
              <a:rPr lang="en-US" sz="1000" dirty="0" smtClean="0"/>
              <a:t>Construct graph of temperature readings</a:t>
            </a:r>
          </a:p>
          <a:p>
            <a:pPr>
              <a:buFont typeface="Wingdings" pitchFamily="2" charset="2"/>
              <a:buChar char="v"/>
            </a:pPr>
            <a:r>
              <a:rPr lang="en-US" sz="1000" dirty="0" smtClean="0"/>
              <a:t>Population graph</a:t>
            </a:r>
          </a:p>
          <a:p>
            <a:pPr>
              <a:buFont typeface="Wingdings" pitchFamily="2" charset="2"/>
              <a:buChar char="v"/>
            </a:pPr>
            <a:endParaRPr lang="en-US" sz="1000" dirty="0" smtClean="0"/>
          </a:p>
          <a:p>
            <a:pPr>
              <a:buFont typeface="Wingdings" pitchFamily="2" charset="2"/>
              <a:buChar char="v"/>
            </a:pPr>
            <a:endParaRPr lang="en-US" sz="1000" dirty="0"/>
          </a:p>
        </p:txBody>
      </p:sp>
      <p:sp>
        <p:nvSpPr>
          <p:cNvPr id="8" name="Flowchart: Process 7"/>
          <p:cNvSpPr/>
          <p:nvPr/>
        </p:nvSpPr>
        <p:spPr>
          <a:xfrm>
            <a:off x="228600" y="2514600"/>
            <a:ext cx="2590800" cy="12954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en-US" sz="1000" dirty="0" smtClean="0"/>
              <a:t>Map reading skills on a variety of maps</a:t>
            </a:r>
          </a:p>
          <a:p>
            <a:pPr>
              <a:buFont typeface="Wingdings" pitchFamily="2" charset="2"/>
              <a:buChar char="v"/>
            </a:pPr>
            <a:r>
              <a:rPr lang="en-US" sz="1000" dirty="0" smtClean="0"/>
              <a:t>Construct a timeline of significant events</a:t>
            </a:r>
          </a:p>
          <a:p>
            <a:pPr>
              <a:buFont typeface="Wingdings" pitchFamily="2" charset="2"/>
              <a:buChar char="v"/>
            </a:pPr>
            <a:endParaRPr lang="en-US" sz="1000" dirty="0" smtClean="0"/>
          </a:p>
          <a:p>
            <a:pPr>
              <a:buFont typeface="Wingdings" pitchFamily="2" charset="2"/>
              <a:buChar char="v"/>
            </a:pPr>
            <a:endParaRPr lang="en-US" sz="1000" dirty="0"/>
          </a:p>
        </p:txBody>
      </p:sp>
      <p:sp>
        <p:nvSpPr>
          <p:cNvPr id="9" name="Flowchart: Process 8"/>
          <p:cNvSpPr/>
          <p:nvPr/>
        </p:nvSpPr>
        <p:spPr>
          <a:xfrm>
            <a:off x="6248400" y="4800600"/>
            <a:ext cx="2590800" cy="12954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en-US" sz="1000" dirty="0" smtClean="0"/>
              <a:t>Construction of map to scale</a:t>
            </a:r>
          </a:p>
          <a:p>
            <a:pPr>
              <a:buFont typeface="Wingdings" pitchFamily="2" charset="2"/>
              <a:buChar char="v"/>
            </a:pPr>
            <a:r>
              <a:rPr lang="en-US" sz="1000" dirty="0" smtClean="0"/>
              <a:t>Construct brochure</a:t>
            </a:r>
          </a:p>
          <a:p>
            <a:pPr>
              <a:buFont typeface="Wingdings" pitchFamily="2" charset="2"/>
              <a:buChar char="v"/>
            </a:pPr>
            <a:r>
              <a:rPr lang="en-US" sz="1000" dirty="0" smtClean="0"/>
              <a:t>Construct advertisement poster</a:t>
            </a:r>
          </a:p>
          <a:p>
            <a:pPr>
              <a:buFont typeface="Wingdings" pitchFamily="2" charset="2"/>
              <a:buChar char="v"/>
            </a:pPr>
            <a:endParaRPr lang="en-US" sz="1000" dirty="0" smtClean="0"/>
          </a:p>
          <a:p>
            <a:endParaRPr lang="en-US" sz="1000" dirty="0"/>
          </a:p>
        </p:txBody>
      </p:sp>
      <p:sp>
        <p:nvSpPr>
          <p:cNvPr id="10" name="Flowchart: Process 9"/>
          <p:cNvSpPr/>
          <p:nvPr/>
        </p:nvSpPr>
        <p:spPr>
          <a:xfrm>
            <a:off x="6172200" y="2514600"/>
            <a:ext cx="2590800" cy="12954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endParaRPr lang="en-US" sz="1000" dirty="0"/>
          </a:p>
        </p:txBody>
      </p:sp>
      <p:sp>
        <p:nvSpPr>
          <p:cNvPr id="11" name="Flowchart: Process 10"/>
          <p:cNvSpPr/>
          <p:nvPr/>
        </p:nvSpPr>
        <p:spPr>
          <a:xfrm>
            <a:off x="6248400" y="609600"/>
            <a:ext cx="2590800" cy="12954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en-US" sz="1000" dirty="0" smtClean="0"/>
              <a:t>Poetry </a:t>
            </a:r>
          </a:p>
          <a:p>
            <a:pPr>
              <a:buFont typeface="Wingdings" pitchFamily="2" charset="2"/>
              <a:buChar char="v"/>
            </a:pPr>
            <a:r>
              <a:rPr lang="en-US" sz="1000" dirty="0" smtClean="0"/>
              <a:t>Formal letter writing</a:t>
            </a:r>
          </a:p>
          <a:p>
            <a:pPr>
              <a:buFont typeface="Wingdings" pitchFamily="2" charset="2"/>
              <a:buChar char="v"/>
            </a:pPr>
            <a:r>
              <a:rPr lang="en-US" sz="1000" dirty="0" smtClean="0"/>
              <a:t>Biography writing of early community settlers</a:t>
            </a:r>
          </a:p>
          <a:p>
            <a:pPr>
              <a:buFont typeface="Wingdings" pitchFamily="2" charset="2"/>
              <a:buChar char="v"/>
            </a:pPr>
            <a:r>
              <a:rPr lang="en-US" sz="1000" dirty="0" smtClean="0"/>
              <a:t>Journal writings of early settlers</a:t>
            </a:r>
          </a:p>
          <a:p>
            <a:pPr>
              <a:buFont typeface="Wingdings" pitchFamily="2" charset="2"/>
              <a:buChar char="v"/>
            </a:pPr>
            <a:endParaRPr lang="en-US" sz="1000" dirty="0"/>
          </a:p>
        </p:txBody>
      </p:sp>
      <p:sp>
        <p:nvSpPr>
          <p:cNvPr id="12" name="Flowchart: Process 11"/>
          <p:cNvSpPr/>
          <p:nvPr/>
        </p:nvSpPr>
        <p:spPr>
          <a:xfrm>
            <a:off x="304800" y="4800600"/>
            <a:ext cx="2590800" cy="12954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en-US" sz="1000" dirty="0" smtClean="0"/>
              <a:t>Understand weather patterns</a:t>
            </a:r>
          </a:p>
          <a:p>
            <a:pPr>
              <a:buFont typeface="Wingdings" pitchFamily="2" charset="2"/>
              <a:buChar char="v"/>
            </a:pPr>
            <a:r>
              <a:rPr lang="en-US" sz="1000" dirty="0" smtClean="0"/>
              <a:t>Differentiate </a:t>
            </a:r>
            <a:r>
              <a:rPr lang="en-US" sz="1000" dirty="0" smtClean="0"/>
              <a:t>landforms</a:t>
            </a:r>
          </a:p>
          <a:p>
            <a:pPr>
              <a:buFont typeface="Wingdings" pitchFamily="2" charset="2"/>
              <a:buChar char="v"/>
            </a:pPr>
            <a:r>
              <a:rPr lang="en-US" sz="1000" dirty="0" smtClean="0"/>
              <a:t>Research  natural resources</a:t>
            </a:r>
            <a:endParaRPr lang="en-US" sz="1000" dirty="0" smtClean="0"/>
          </a:p>
          <a:p>
            <a:pPr>
              <a:buFont typeface="Wingdings" pitchFamily="2" charset="2"/>
              <a:buChar char="v"/>
            </a:pPr>
            <a:endParaRPr lang="en-US" sz="1000" dirty="0"/>
          </a:p>
        </p:txBody>
      </p:sp>
      <p:sp>
        <p:nvSpPr>
          <p:cNvPr id="13" name="Flowchart: Process 12"/>
          <p:cNvSpPr/>
          <p:nvPr/>
        </p:nvSpPr>
        <p:spPr>
          <a:xfrm>
            <a:off x="3200400" y="4800600"/>
            <a:ext cx="2590800" cy="12954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en-US" sz="1000" dirty="0" smtClean="0"/>
              <a:t>Students will choose a region or their existing community’s region and construct a postcard  containing specific landforms and activities of their community.  They will take active  roles of land surveyors to convince prospective migrants to live in their community.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304800" y="152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Math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4800" y="20574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Social Studies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4343400"/>
            <a:ext cx="2590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Science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24600" y="152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Language Arts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48400" y="2057400"/>
            <a:ext cx="251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P.E.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48400" y="4343400"/>
            <a:ext cx="251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Art/Music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00400" y="44196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Culminating Activity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3124200" y="533400"/>
            <a:ext cx="2819400" cy="2514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ArchUp">
              <a:avLst/>
            </a:prstTxWarp>
          </a:bodyPr>
          <a:lstStyle/>
          <a:p>
            <a:pPr algn="ctr">
              <a:buFont typeface="Wingdings" pitchFamily="2" charset="2"/>
              <a:buChar char="v"/>
            </a:pPr>
            <a:r>
              <a:rPr lang="en-US" dirty="0" smtClean="0"/>
              <a:t>Essential Questions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352800" y="1295400"/>
            <a:ext cx="243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000" dirty="0" smtClean="0"/>
              <a:t>How are historical events related to the settlement of a community?</a:t>
            </a:r>
          </a:p>
          <a:p>
            <a:pPr>
              <a:buFont typeface="Wingdings" pitchFamily="2" charset="2"/>
              <a:buChar char="v"/>
            </a:pPr>
            <a:r>
              <a:rPr lang="en-US" sz="1000" dirty="0" smtClean="0"/>
              <a:t>Where are communities?</a:t>
            </a:r>
          </a:p>
          <a:p>
            <a:pPr>
              <a:buFont typeface="Wingdings" pitchFamily="2" charset="2"/>
              <a:buChar char="v"/>
            </a:pPr>
            <a:r>
              <a:rPr lang="en-US" sz="1000" dirty="0" smtClean="0"/>
              <a:t>Why do communities start and grow in certain places?</a:t>
            </a:r>
          </a:p>
          <a:p>
            <a:pPr>
              <a:buFont typeface="Wingdings" pitchFamily="2" charset="2"/>
              <a:buChar char="v"/>
            </a:pPr>
            <a:r>
              <a:rPr lang="en-US" sz="1000" dirty="0" smtClean="0"/>
              <a:t>What is your community’s environment?</a:t>
            </a:r>
          </a:p>
          <a:p>
            <a:pPr>
              <a:buFont typeface="Wingdings" pitchFamily="2" charset="2"/>
              <a:buChar char="v"/>
            </a:pPr>
            <a:r>
              <a:rPr lang="en-US" sz="1000" dirty="0" smtClean="0"/>
              <a:t>How is your community similar and different to other communities?</a:t>
            </a:r>
          </a:p>
          <a:p>
            <a:pPr>
              <a:buFont typeface="Wingdings" pitchFamily="2" charset="2"/>
              <a:buChar char="v"/>
            </a:pPr>
            <a:endParaRPr lang="en-US" sz="10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2819400" y="1905000"/>
            <a:ext cx="762000" cy="1219200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5562600" y="1981200"/>
            <a:ext cx="685800" cy="1066800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276600" y="34290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4" idx="1"/>
          </p:cNvCxnSpPr>
          <p:nvPr/>
        </p:nvCxnSpPr>
        <p:spPr>
          <a:xfrm flipH="1" flipV="1">
            <a:off x="2895600" y="3124200"/>
            <a:ext cx="457200" cy="381000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5638800" y="3124200"/>
            <a:ext cx="457200" cy="381000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5638800" y="3810000"/>
            <a:ext cx="914400" cy="914400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2438400" y="3962400"/>
            <a:ext cx="914400" cy="762000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4" idx="2"/>
          </p:cNvCxnSpPr>
          <p:nvPr/>
        </p:nvCxnSpPr>
        <p:spPr>
          <a:xfrm>
            <a:off x="4495800" y="3848100"/>
            <a:ext cx="0" cy="685800"/>
          </a:xfrm>
          <a:prstGeom prst="straightConnector1">
            <a:avLst/>
          </a:prstGeom>
          <a:ln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210</Words>
  <Application>Microsoft Office PowerPoint</Application>
  <PresentationFormat>On-screen Show (4:3)</PresentationFormat>
  <Paragraphs>54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UMUC Asia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BIGREDHOME</cp:lastModifiedBy>
  <cp:revision>18</cp:revision>
  <dcterms:created xsi:type="dcterms:W3CDTF">2011-11-07T03:17:52Z</dcterms:created>
  <dcterms:modified xsi:type="dcterms:W3CDTF">2011-11-07T10:31:06Z</dcterms:modified>
</cp:coreProperties>
</file>